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9"/>
  </p:notesMasterIdLst>
  <p:sldIdLst>
    <p:sldId id="256" r:id="rId5"/>
    <p:sldId id="556" r:id="rId6"/>
    <p:sldId id="606" r:id="rId7"/>
    <p:sldId id="607" r:id="rId8"/>
    <p:sldId id="608" r:id="rId9"/>
    <p:sldId id="609" r:id="rId10"/>
    <p:sldId id="610" r:id="rId11"/>
    <p:sldId id="611" r:id="rId12"/>
    <p:sldId id="612" r:id="rId13"/>
    <p:sldId id="613" r:id="rId14"/>
    <p:sldId id="634" r:id="rId15"/>
    <p:sldId id="614" r:id="rId16"/>
    <p:sldId id="615" r:id="rId17"/>
    <p:sldId id="616" r:id="rId18"/>
    <p:sldId id="617" r:id="rId19"/>
    <p:sldId id="635" r:id="rId20"/>
    <p:sldId id="618" r:id="rId21"/>
    <p:sldId id="632" r:id="rId22"/>
    <p:sldId id="619" r:id="rId23"/>
    <p:sldId id="633" r:id="rId24"/>
    <p:sldId id="620" r:id="rId25"/>
    <p:sldId id="621" r:id="rId26"/>
    <p:sldId id="622" r:id="rId27"/>
    <p:sldId id="623" r:id="rId28"/>
    <p:sldId id="624" r:id="rId29"/>
    <p:sldId id="625" r:id="rId30"/>
    <p:sldId id="626" r:id="rId31"/>
    <p:sldId id="627" r:id="rId32"/>
    <p:sldId id="628" r:id="rId33"/>
    <p:sldId id="631" r:id="rId34"/>
    <p:sldId id="604" r:id="rId35"/>
    <p:sldId id="605" r:id="rId36"/>
    <p:sldId id="495" r:id="rId37"/>
    <p:sldId id="454" r:id="rId3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35"/>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570" autoAdjust="0"/>
  </p:normalViewPr>
  <p:slideViewPr>
    <p:cSldViewPr snapToGrid="0">
      <p:cViewPr varScale="1">
        <p:scale>
          <a:sx n="70" d="100"/>
          <a:sy n="70" d="100"/>
        </p:scale>
        <p:origin x="944" y="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26</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5/11/2015 8:33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4.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45.emf"/><Relationship Id="rId3" Type="http://schemas.openxmlformats.org/officeDocument/2006/relationships/image" Target="../media/image41.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42.emf"/><Relationship Id="rId10" Type="http://schemas.openxmlformats.org/officeDocument/2006/relationships/image" Target="../media/image44.emf"/><Relationship Id="rId4" Type="http://schemas.openxmlformats.org/officeDocument/2006/relationships/image" Target="../media/image14.emf"/><Relationship Id="rId9" Type="http://schemas.openxmlformats.org/officeDocument/2006/relationships/image" Target="../media/image19.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6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858447" y="1729897"/>
            <a:ext cx="3187816" cy="28876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chemeClr val="tx1"/>
              </a:solidFill>
              <a:ea typeface="Segoe UI" pitchFamily="34" charset="0"/>
              <a:cs typeface="Segoe UI" pitchFamily="34" charset="0"/>
            </a:endParaRPr>
          </a:p>
        </p:txBody>
      </p:sp>
      <p:sp>
        <p:nvSpPr>
          <p:cNvPr id="19" name="Rounded Rectangle 18"/>
          <p:cNvSpPr/>
          <p:nvPr/>
        </p:nvSpPr>
        <p:spPr bwMode="auto">
          <a:xfrm>
            <a:off x="8314341" y="813579"/>
            <a:ext cx="3135772" cy="5065059"/>
          </a:xfrm>
          <a:prstGeom prst="roundRect">
            <a:avLst/>
          </a:prstGeom>
          <a:solidFill>
            <a:schemeClr val="bg1"/>
          </a:solidFill>
          <a:ln w="571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8980" y="1883091"/>
            <a:ext cx="715487" cy="780290"/>
          </a:xfrm>
          <a:prstGeom prst="rect">
            <a:avLst/>
          </a:prstGeom>
          <a:solidFill>
            <a:schemeClr val="bg1"/>
          </a:solidFill>
        </p:spPr>
      </p:pic>
      <p:sp>
        <p:nvSpPr>
          <p:cNvPr id="31" name="TextBox 30"/>
          <p:cNvSpPr txBox="1"/>
          <p:nvPr/>
        </p:nvSpPr>
        <p:spPr>
          <a:xfrm>
            <a:off x="2064229" y="1992624"/>
            <a:ext cx="1373916" cy="544765"/>
          </a:xfrm>
          <a:prstGeom prst="rect">
            <a:avLst/>
          </a:prstGeom>
          <a:noFill/>
        </p:spPr>
        <p:txBody>
          <a:bodyPr wrap="square" lIns="182880" tIns="146304" rIns="182880" bIns="146304" rtlCol="0">
            <a:spAutoFit/>
          </a:bodyPr>
          <a:lstStyle/>
          <a:p>
            <a:pPr>
              <a:lnSpc>
                <a:spcPct val="90000"/>
              </a:lnSpc>
              <a:spcAft>
                <a:spcPts val="600"/>
              </a:spcAft>
            </a:pPr>
            <a:r>
              <a:rPr lang="en-US" b="1" dirty="0" smtClean="0">
                <a:gradFill>
                  <a:gsLst>
                    <a:gs pos="2917">
                      <a:schemeClr val="tx1"/>
                    </a:gs>
                    <a:gs pos="30000">
                      <a:schemeClr val="tx1"/>
                    </a:gs>
                  </a:gsLst>
                  <a:lin ang="5400000" scaled="0"/>
                </a:gradFill>
              </a:rPr>
              <a:t>Endpoint</a:t>
            </a:r>
            <a:endParaRPr lang="en-US" b="1" dirty="0" smtClean="0">
              <a:gradFill>
                <a:gsLst>
                  <a:gs pos="2917">
                    <a:schemeClr val="tx1"/>
                  </a:gs>
                  <a:gs pos="30000">
                    <a:schemeClr val="tx1"/>
                  </a:gs>
                </a:gsLst>
                <a:lin ang="5400000" scaled="0"/>
              </a:gradFill>
            </a:endParaRPr>
          </a:p>
        </p:txBody>
      </p:sp>
      <p:sp>
        <p:nvSpPr>
          <p:cNvPr id="36" name="TextBox 35"/>
          <p:cNvSpPr txBox="1"/>
          <p:nvPr/>
        </p:nvSpPr>
        <p:spPr>
          <a:xfrm>
            <a:off x="2094149" y="2436624"/>
            <a:ext cx="1762484" cy="1997700"/>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Name</a:t>
            </a:r>
          </a:p>
          <a:p>
            <a:pPr>
              <a:lnSpc>
                <a:spcPct val="90000"/>
              </a:lnSpc>
              <a:spcAft>
                <a:spcPts val="600"/>
              </a:spcAft>
            </a:pPr>
            <a:r>
              <a:rPr lang="en-US" sz="2000" dirty="0" smtClean="0">
                <a:gradFill>
                  <a:gsLst>
                    <a:gs pos="2917">
                      <a:schemeClr val="tx1"/>
                    </a:gs>
                    <a:gs pos="30000">
                      <a:schemeClr val="tx1"/>
                    </a:gs>
                  </a:gsLst>
                  <a:lin ang="5400000" scaled="0"/>
                </a:gradFill>
              </a:rPr>
              <a:t>Internal Port</a:t>
            </a:r>
          </a:p>
          <a:p>
            <a:pPr>
              <a:lnSpc>
                <a:spcPct val="90000"/>
              </a:lnSpc>
              <a:spcAft>
                <a:spcPts val="600"/>
              </a:spcAft>
            </a:pPr>
            <a:r>
              <a:rPr lang="en-US" sz="2000" dirty="0" smtClean="0">
                <a:gradFill>
                  <a:gsLst>
                    <a:gs pos="2917">
                      <a:schemeClr val="tx1"/>
                    </a:gs>
                    <a:gs pos="30000">
                      <a:schemeClr val="tx1"/>
                    </a:gs>
                  </a:gsLst>
                  <a:lin ang="5400000" scaled="0"/>
                </a:gradFill>
              </a:rPr>
              <a:t>Public Port</a:t>
            </a:r>
          </a:p>
          <a:p>
            <a:pPr>
              <a:lnSpc>
                <a:spcPct val="90000"/>
              </a:lnSpc>
              <a:spcAft>
                <a:spcPts val="600"/>
              </a:spcAft>
            </a:pPr>
            <a:r>
              <a:rPr lang="en-US" sz="2000" dirty="0" smtClean="0">
                <a:gradFill>
                  <a:gsLst>
                    <a:gs pos="2917">
                      <a:schemeClr val="tx1"/>
                    </a:gs>
                    <a:gs pos="30000">
                      <a:schemeClr val="tx1"/>
                    </a:gs>
                  </a:gsLst>
                  <a:lin ang="5400000" scaled="0"/>
                </a:gradFill>
              </a:rPr>
              <a:t>Protocol</a:t>
            </a:r>
          </a:p>
          <a:p>
            <a:pPr>
              <a:lnSpc>
                <a:spcPct val="90000"/>
              </a:lnSpc>
              <a:spcAft>
                <a:spcPts val="600"/>
              </a:spcAft>
            </a:pPr>
            <a:r>
              <a:rPr lang="en-US" sz="2000" dirty="0" smtClean="0">
                <a:gradFill>
                  <a:gsLst>
                    <a:gs pos="2917">
                      <a:schemeClr val="tx1"/>
                    </a:gs>
                    <a:gs pos="30000">
                      <a:schemeClr val="tx1"/>
                    </a:gs>
                  </a:gsLst>
                  <a:lin ang="5400000" scaled="0"/>
                </a:gradFill>
              </a:rPr>
              <a:t>IP</a:t>
            </a:r>
            <a:endParaRPr lang="en-US" sz="2000" dirty="0" smtClean="0">
              <a:gradFill>
                <a:gsLst>
                  <a:gs pos="2917">
                    <a:schemeClr val="tx1"/>
                  </a:gs>
                  <a:gs pos="30000">
                    <a:schemeClr val="tx1"/>
                  </a:gs>
                </a:gsLst>
                <a:lin ang="5400000" scaled="0"/>
              </a:gradFill>
            </a:endParaRPr>
          </a:p>
        </p:txBody>
      </p:sp>
      <p:grpSp>
        <p:nvGrpSpPr>
          <p:cNvPr id="34" name="Group 33"/>
          <p:cNvGrpSpPr/>
          <p:nvPr/>
        </p:nvGrpSpPr>
        <p:grpSpPr>
          <a:xfrm rot="16200000">
            <a:off x="6375124" y="2920964"/>
            <a:ext cx="941456" cy="493702"/>
            <a:chOff x="5610389" y="1146273"/>
            <a:chExt cx="941456" cy="493702"/>
          </a:xfrm>
        </p:grpSpPr>
        <p:sp>
          <p:nvSpPr>
            <p:cNvPr id="48" name="Trapezoid 47"/>
            <p:cNvSpPr/>
            <p:nvPr/>
          </p:nvSpPr>
          <p:spPr>
            <a:xfrm>
              <a:off x="5610389" y="1146273"/>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pic>
          <p:nvPicPr>
            <p:cNvPr id="47" name="Picture 46"/>
            <p:cNvPicPr>
              <a:picLocks noChangeAspect="1"/>
            </p:cNvPicPr>
            <p:nvPr/>
          </p:nvPicPr>
          <p:blipFill>
            <a:blip r:embed="rId3">
              <a:duotone>
                <a:prstClr val="black"/>
                <a:srgbClr val="1D4380">
                  <a:tint val="45000"/>
                  <a:satMod val="400000"/>
                </a:srgbClr>
              </a:duotone>
            </a:blip>
            <a:stretch>
              <a:fillRect/>
            </a:stretch>
          </p:blipFill>
          <p:spPr>
            <a:xfrm>
              <a:off x="5934633" y="1164203"/>
              <a:ext cx="331662" cy="439325"/>
            </a:xfrm>
            <a:prstGeom prst="rect">
              <a:avLst/>
            </a:prstGeom>
          </p:spPr>
        </p:pic>
      </p:grpSp>
      <p:sp>
        <p:nvSpPr>
          <p:cNvPr id="50" name="TextBox 4"/>
          <p:cNvSpPr txBox="1"/>
          <p:nvPr/>
        </p:nvSpPr>
        <p:spPr>
          <a:xfrm>
            <a:off x="6031587" y="3771156"/>
            <a:ext cx="160191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solidFill>
                  <a:prstClr val="white"/>
                </a:solidFill>
              </a:rPr>
              <a:t>Load </a:t>
            </a:r>
            <a:r>
              <a:rPr lang="en-US" dirty="0">
                <a:solidFill>
                  <a:prstClr val="white"/>
                </a:solidFill>
              </a:rPr>
              <a:t>Balancer</a:t>
            </a:r>
          </a:p>
        </p:txBody>
      </p:sp>
      <p:grpSp>
        <p:nvGrpSpPr>
          <p:cNvPr id="53" name="Group 52"/>
          <p:cNvGrpSpPr/>
          <p:nvPr/>
        </p:nvGrpSpPr>
        <p:grpSpPr>
          <a:xfrm>
            <a:off x="8953991" y="1171485"/>
            <a:ext cx="1804471" cy="1024181"/>
            <a:chOff x="8352593" y="1130185"/>
            <a:chExt cx="1804471" cy="1024181"/>
          </a:xfrm>
        </p:grpSpPr>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59" name="TextBox 58"/>
          <p:cNvSpPr txBox="1"/>
          <p:nvPr/>
        </p:nvSpPr>
        <p:spPr>
          <a:xfrm>
            <a:off x="5118260" y="3056690"/>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http:10011</a:t>
            </a:r>
          </a:p>
          <a:p>
            <a:pPr>
              <a:lnSpc>
                <a:spcPct val="90000"/>
              </a:lnSpc>
              <a:spcAft>
                <a:spcPts val="600"/>
              </a:spcAft>
            </a:pPr>
            <a:r>
              <a:rPr lang="en-US" sz="1400" dirty="0" smtClean="0">
                <a:solidFill>
                  <a:schemeClr val="bg1"/>
                </a:solidFill>
              </a:rPr>
              <a:t>http:10012</a:t>
            </a:r>
            <a:endParaRPr lang="en-US" sz="1400" dirty="0" smtClean="0">
              <a:solidFill>
                <a:schemeClr val="bg1"/>
              </a:solidFill>
            </a:endParaRPr>
          </a:p>
        </p:txBody>
      </p:sp>
      <p:sp>
        <p:nvSpPr>
          <p:cNvPr id="35" name="TextBox 34"/>
          <p:cNvSpPr txBox="1"/>
          <p:nvPr/>
        </p:nvSpPr>
        <p:spPr>
          <a:xfrm>
            <a:off x="8826857" y="1772436"/>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http:10010</a:t>
            </a:r>
          </a:p>
        </p:txBody>
      </p:sp>
      <p:cxnSp>
        <p:nvCxnSpPr>
          <p:cNvPr id="63" name="Straight Arrow Connector 62"/>
          <p:cNvCxnSpPr/>
          <p:nvPr/>
        </p:nvCxnSpPr>
        <p:spPr>
          <a:xfrm flipV="1">
            <a:off x="7249060" y="1792304"/>
            <a:ext cx="1650838" cy="13323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9045373" y="4192824"/>
            <a:ext cx="1804471" cy="1024181"/>
            <a:chOff x="8352593" y="1130185"/>
            <a:chExt cx="1804471" cy="1024181"/>
          </a:xfrm>
        </p:grpSpPr>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grpSp>
        <p:nvGrpSpPr>
          <p:cNvPr id="66" name="Group 65"/>
          <p:cNvGrpSpPr/>
          <p:nvPr/>
        </p:nvGrpSpPr>
        <p:grpSpPr>
          <a:xfrm>
            <a:off x="8953991" y="2612291"/>
            <a:ext cx="1804471" cy="1024181"/>
            <a:chOff x="8352593" y="1130185"/>
            <a:chExt cx="1804471" cy="1024181"/>
          </a:xfrm>
        </p:grpSpPr>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2883" y="1130185"/>
              <a:ext cx="1024181" cy="1024181"/>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2593" y="1266583"/>
              <a:ext cx="780290" cy="780290"/>
            </a:xfrm>
            <a:prstGeom prst="rect">
              <a:avLst/>
            </a:prstGeom>
            <a:solidFill>
              <a:schemeClr val="bg1"/>
            </a:solidFill>
          </p:spPr>
        </p:pic>
      </p:grpSp>
      <p:sp>
        <p:nvSpPr>
          <p:cNvPr id="61" name="TextBox 60"/>
          <p:cNvSpPr txBox="1"/>
          <p:nvPr/>
        </p:nvSpPr>
        <p:spPr>
          <a:xfrm>
            <a:off x="8759841" y="3179992"/>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http:10011</a:t>
            </a:r>
          </a:p>
        </p:txBody>
      </p:sp>
      <p:sp>
        <p:nvSpPr>
          <p:cNvPr id="62" name="TextBox 61"/>
          <p:cNvSpPr txBox="1"/>
          <p:nvPr/>
        </p:nvSpPr>
        <p:spPr>
          <a:xfrm>
            <a:off x="8905694" y="4725896"/>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http:80</a:t>
            </a:r>
          </a:p>
          <a:p>
            <a:pPr>
              <a:lnSpc>
                <a:spcPct val="90000"/>
              </a:lnSpc>
              <a:spcAft>
                <a:spcPts val="600"/>
              </a:spcAft>
            </a:pPr>
            <a:r>
              <a:rPr lang="en-US" sz="1400" dirty="0" smtClean="0"/>
              <a:t>http:10012</a:t>
            </a:r>
          </a:p>
        </p:txBody>
      </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4130" y="971733"/>
            <a:ext cx="553551" cy="553551"/>
          </a:xfrm>
          <a:prstGeom prst="rect">
            <a:avLst/>
          </a:prstGeom>
        </p:spPr>
      </p:pic>
      <p:cxnSp>
        <p:nvCxnSpPr>
          <p:cNvPr id="75" name="Straight Arrow Connector 74"/>
          <p:cNvCxnSpPr/>
          <p:nvPr/>
        </p:nvCxnSpPr>
        <p:spPr>
          <a:xfrm>
            <a:off x="7250045" y="3124694"/>
            <a:ext cx="1709742" cy="149286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234531" y="3124694"/>
            <a:ext cx="1671163"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4962199" y="3148468"/>
            <a:ext cx="1451302" cy="2526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145799" y="2503899"/>
            <a:ext cx="1217321"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http:80</a:t>
            </a:r>
          </a:p>
          <a:p>
            <a:pPr>
              <a:lnSpc>
                <a:spcPct val="90000"/>
              </a:lnSpc>
              <a:spcAft>
                <a:spcPts val="600"/>
              </a:spcAft>
            </a:pPr>
            <a:r>
              <a:rPr lang="en-US" sz="1400" dirty="0" smtClean="0">
                <a:solidFill>
                  <a:schemeClr val="bg1"/>
                </a:solidFill>
              </a:rPr>
              <a:t>http:10010</a:t>
            </a:r>
          </a:p>
        </p:txBody>
      </p:sp>
    </p:spTree>
    <p:extLst>
      <p:ext uri="{BB962C8B-B14F-4D97-AF65-F5344CB8AC3E}">
        <p14:creationId xmlns:p14="http://schemas.microsoft.com/office/powerpoint/2010/main" val="278329305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1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8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3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6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AzureEvent</Template>
  <TotalTime>32</TotalTime>
  <Words>2684</Words>
  <Application>Microsoft Office PowerPoint</Application>
  <PresentationFormat>Widescreen</PresentationFormat>
  <Paragraphs>410</Paragraphs>
  <Slides>34</Slides>
  <Notes>28</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PowerPoint Presentation</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14</cp:revision>
  <cp:lastPrinted>2014-03-26T17:46:13Z</cp:lastPrinted>
  <dcterms:created xsi:type="dcterms:W3CDTF">2015-04-24T19:16:14Z</dcterms:created>
  <dcterms:modified xsi:type="dcterms:W3CDTF">2015-05-11T12:41:07Z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